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7" r:id="rId4"/>
    <p:sldId id="260" r:id="rId5"/>
    <p:sldId id="274" r:id="rId6"/>
    <p:sldId id="273" r:id="rId7"/>
    <p:sldId id="281" r:id="rId8"/>
    <p:sldId id="341" r:id="rId9"/>
    <p:sldId id="275" r:id="rId10"/>
    <p:sldId id="348" r:id="rId11"/>
    <p:sldId id="342" r:id="rId12"/>
    <p:sldId id="349" r:id="rId13"/>
    <p:sldId id="345" r:id="rId14"/>
    <p:sldId id="283" r:id="rId15"/>
    <p:sldId id="329" r:id="rId16"/>
    <p:sldId id="346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BCAE7-828D-4FA9-96EC-107106F2B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A6E28C-5B38-4C2E-92E1-BEB866733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E8401-A26D-4070-956F-D0CB7932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D568-AECF-47C0-A43A-273094C5F16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32FE-9655-4CAF-8C20-2F332DE7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34103-4B29-4EB9-BD73-2DF816F6C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E01-E80E-4CD0-A572-F1398241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5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33118-004D-4425-8C43-0B0480A4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A086D-51CF-4AFF-80A2-E7CB27394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07864-4F03-4196-9110-9C3010C3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D568-AECF-47C0-A43A-273094C5F16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C7B3E-D3CB-41AB-BF65-0E26C775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4752E-E22B-48F6-9FF3-6C853C81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E01-E80E-4CD0-A572-F1398241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9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09A1F-FAC6-4D93-B626-67160BCA4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DE3FDD-F0D3-4916-8DA8-777618B24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8FB23-2C13-491B-8588-C893F1D5A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D568-AECF-47C0-A43A-273094C5F16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02674-740F-45EF-AD38-623A8F93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8F749-8D47-480D-A878-B5929F787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E01-E80E-4CD0-A572-F1398241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15F8-25EE-44BF-9022-503833FF9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8A31-2B1B-4C34-82AC-E64FE9BC9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037B8-96D7-4567-AAAE-B6961BF3A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D568-AECF-47C0-A43A-273094C5F16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81B21-4EA8-41F8-BAF0-957130F46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63180-8141-4D27-888D-63235A9A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E01-E80E-4CD0-A572-F1398241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B92F-F920-405B-9B62-A52E3CBE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95722-4DDC-4203-9C63-83BA057B8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81279-B3A6-46A6-A732-93D6D33C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D568-AECF-47C0-A43A-273094C5F16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CEF0C-EDB3-4173-99BA-F7296FF1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6D62A-E8C2-45F3-AB38-B6389BE8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E01-E80E-4CD0-A572-F1398241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4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20A8D-87E0-4294-83CE-D8500024F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4D4BC-B37E-41FA-9893-EB62F1237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94803-621B-4005-8AD3-FADD54B5A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0E463-6E73-4583-B775-C1B0AC2C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D568-AECF-47C0-A43A-273094C5F16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FB3AE-A9BD-44BE-B1FD-29BACC8B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08D35-07BD-41EB-A39D-146BCF232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E01-E80E-4CD0-A572-F1398241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1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D98F-D895-4941-8253-975F3CE6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E4CF3-383E-4A27-8C6E-5F27A58E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C76C4-5BAC-42E1-BC0A-D41119BB8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FEF5E-E974-49E8-8B69-8444B10BB3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B02D01-A928-420F-A256-0ADB92B42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A29B57-976F-49D4-AD8B-FB91CB0D2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D568-AECF-47C0-A43A-273094C5F16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F242B-3130-4C96-9BCB-DCA33477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67232B-68B2-4D38-B91D-EFDE90A9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E01-E80E-4CD0-A572-F1398241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8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8134-6EAA-4A45-B5F4-FB12F07D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A8BF8-EBD9-47B3-BEC5-7E273EEB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D568-AECF-47C0-A43A-273094C5F16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51785-5545-48BE-B1B9-5BF08C653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2DCB9-45E6-4A79-83C8-BAD3437D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E01-E80E-4CD0-A572-F1398241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3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362C5A-900D-45C5-8A96-3451CEA7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D568-AECF-47C0-A43A-273094C5F16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609CFD-4686-4CED-A09B-4486F37A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05601-3BC3-4B32-A775-9A922C366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E01-E80E-4CD0-A572-F1398241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9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4A54C-51D7-4D96-9021-286893EB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3AB59-5ECA-4FB8-8467-946F72371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A2BAA-9DB5-4964-80AA-AC4F4397D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D0CDD-FA74-4FFD-8626-368F14552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D568-AECF-47C0-A43A-273094C5F16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66640-DD3D-41E0-8E29-E2CF2D8F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E3C61-8F72-4CE8-89CC-0CC56F4C4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E01-E80E-4CD0-A572-F1398241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7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374E-65B0-48BB-9714-3970E7DD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8DA6C-F348-4BC0-A064-19890B040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0B1D1-3FC4-4960-A84C-F7729C5E4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66A13-768A-41AB-862D-AE49F522E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D568-AECF-47C0-A43A-273094C5F16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89779-A158-44EB-9078-39320475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05777-83D1-4638-8CE3-87E65D4C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E01-E80E-4CD0-A572-F1398241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1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EF788-2BF7-4720-92E0-CEEF8CDF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C1D52-DA1E-4918-85C0-6845399F9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988B4-93CC-454A-8C03-C6B292FCD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D568-AECF-47C0-A43A-273094C5F16F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4121A-83F4-45E5-9B6A-024260A2E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A80EE-DC7F-40AC-BE38-BA88DB8C5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DE01-E80E-4CD0-A572-F1398241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3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NGMgrSP6r8?feature=oembed" TargetMode="Externa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a.gov/branches-of-government#item-21449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sa.gov/branches-of-government#item-213376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64015205@N00/8134323441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www.flickr.com/photos/courtbean/14914552013/" TargetMode="Externa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nbar.org/groups/public_education/law-day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3963249@N02/231438372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/2.0/?ref=openverse" TargetMode="External"/><Relationship Id="rId4" Type="http://schemas.openxmlformats.org/officeDocument/2006/relationships/hyperlink" Target="https://www.flickr.com/photos/23963249@N0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75549540@N00/43964612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2.0/?ref=openverse" TargetMode="External"/><Relationship Id="rId4" Type="http://schemas.openxmlformats.org/officeDocument/2006/relationships/hyperlink" Target="https://www.flickr.com/photos/75549540@N0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1254691@N05/2473267183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2.0/?ref=openverse&amp;atype=rich" TargetMode="External"/><Relationship Id="rId4" Type="http://schemas.openxmlformats.org/officeDocument/2006/relationships/hyperlink" Target="https://www.flickr.com/photos/11254691@N0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896ED4B-50F6-43CE-8081-2245B7235E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r="3344" b="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5E1A0-40C1-4572-ADA4-0429F5CBB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4800" b="1" kern="1200" dirty="0">
                <a:latin typeface="+mj-lt"/>
                <a:ea typeface="+mj-ea"/>
                <a:cs typeface="+mj-cs"/>
              </a:rPr>
              <a:t>The American Bar Association Welcomes You to Law Day 2023</a:t>
            </a:r>
          </a:p>
        </p:txBody>
      </p:sp>
    </p:spTree>
    <p:extLst>
      <p:ext uri="{BB962C8B-B14F-4D97-AF65-F5344CB8AC3E}">
        <p14:creationId xmlns:p14="http://schemas.microsoft.com/office/powerpoint/2010/main" val="2737462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2AE301-8298-47C2-81FA-781BA50D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8DBE596-692C-4777-8933-9D5BB853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C38783D-8606-4709-8C6F-69DE0EF816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65A2D8C-561A-4347-88E9-4D84CF7CA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7CB8EFE-31DC-44A2-A07E-FD84E8DA3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6473FEC-46FF-4C7E-85BA-344E0365CA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C875950-A52D-453F-A602-3E58AD414E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3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6FD763-1DCE-46AB-89AC-1DFFBA9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229" y="1354819"/>
            <a:ext cx="2979827" cy="23268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Fair and Impartial Judiciary </a:t>
            </a:r>
          </a:p>
        </p:txBody>
      </p:sp>
      <p:pic>
        <p:nvPicPr>
          <p:cNvPr id="4" name="Online Media 3" title="Court Shorts: Fair and Impartial Judiciary">
            <a:hlinkClick r:id="" action="ppaction://media"/>
            <a:extLst>
              <a:ext uri="{FF2B5EF4-FFF2-40B4-BE49-F238E27FC236}">
                <a16:creationId xmlns:a16="http://schemas.microsoft.com/office/drawing/2014/main" id="{C6662630-A7BD-454F-A3EE-75834DFA26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21515" y="712014"/>
            <a:ext cx="7637044" cy="43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71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02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4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65558486-FC59-47FB-AD2A-3D87B83D7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2330" y="643467"/>
            <a:ext cx="562734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553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ow the Supreme Court Works infographic. See description below.">
            <a:extLst>
              <a:ext uri="{FF2B5EF4-FFF2-40B4-BE49-F238E27FC236}">
                <a16:creationId xmlns:a16="http://schemas.microsoft.com/office/drawing/2014/main" id="{7B317E84-0499-4FD0-BFA1-30FA0EE0B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" b="82741"/>
          <a:stretch/>
        </p:blipFill>
        <p:spPr bwMode="auto">
          <a:xfrm>
            <a:off x="4038599" y="11"/>
            <a:ext cx="8160026" cy="518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7B1B8-374A-4305-B80C-849823002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632" y="93356"/>
            <a:ext cx="2808844" cy="48172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Want to Learn More? </a:t>
            </a:r>
          </a:p>
          <a:p>
            <a:pPr algn="r"/>
            <a:endParaRPr lang="en-US" sz="1700" dirty="0">
              <a:solidFill>
                <a:srgbClr val="FFFFFF"/>
              </a:solidFill>
            </a:endParaRPr>
          </a:p>
          <a:p>
            <a:pPr algn="r"/>
            <a:r>
              <a:rPr lang="en-US" sz="1700" dirty="0">
                <a:solidFill>
                  <a:schemeClr val="bg1"/>
                </a:solidFill>
              </a:rPr>
              <a:t>Visit: </a:t>
            </a:r>
            <a:r>
              <a:rPr lang="en-US" sz="17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Branches of the U.S. Government | </a:t>
            </a:r>
            <a:r>
              <a:rPr lang="en-US" sz="17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USAGov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59F97B-CC9D-40F2-A22F-F5AFEE990A04}"/>
              </a:ext>
            </a:extLst>
          </p:cNvPr>
          <p:cNvSpPr/>
          <p:nvPr/>
        </p:nvSpPr>
        <p:spPr>
          <a:xfrm>
            <a:off x="7684197" y="5184396"/>
            <a:ext cx="4273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Branches of the U.S. Government | </a:t>
            </a:r>
            <a:r>
              <a:rPr lang="en-US" dirty="0" err="1">
                <a:hlinkClick r:id="rId4"/>
              </a:rPr>
              <a:t>USAGov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045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2D3CD-8B6E-41D9-8119-892633327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/>
              <a:t>Are mandates to wear a mask and get a vaccine Constitutional?  </a:t>
            </a:r>
            <a:br>
              <a:rPr lang="en-US" sz="2600"/>
            </a:br>
            <a:r>
              <a:rPr lang="en-US" sz="2600"/>
              <a:t>Does this follow the Rule of Law?  Is it fair?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EE120-F043-4099-94B4-D250125B8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900" dirty="0"/>
              <a:t>"Question Mark" by </a:t>
            </a:r>
            <a:r>
              <a:rPr lang="en-US" sz="1900" dirty="0" err="1"/>
              <a:t>ryanmilani</a:t>
            </a:r>
            <a:r>
              <a:rPr lang="en-US" sz="1900" dirty="0"/>
              <a:t> is licensed under CC BY 2.0. To view a copy of this license, visit https://creativecommons.org/licenses/by/2.0/?ref=openverse&amp;atype=rich </a:t>
            </a:r>
          </a:p>
          <a:p>
            <a:endParaRPr lang="en-US" sz="1900" dirty="0"/>
          </a:p>
          <a:p>
            <a:r>
              <a:rPr lang="en-US" sz="1900" dirty="0"/>
              <a:t>I </a:t>
            </a:r>
          </a:p>
          <a:p>
            <a:r>
              <a:rPr lang="en-US" sz="1900" dirty="0"/>
              <a:t>DON’T </a:t>
            </a:r>
          </a:p>
          <a:p>
            <a:r>
              <a:rPr lang="en-US" sz="1900" dirty="0"/>
              <a:t>KNOW!</a:t>
            </a:r>
          </a:p>
          <a:p>
            <a:endParaRPr lang="en-US" sz="1900" dirty="0"/>
          </a:p>
        </p:txBody>
      </p:sp>
      <p:pic>
        <p:nvPicPr>
          <p:cNvPr id="6" name="Content Placeholder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7D781B0-3EB2-4134-9CC8-D8BA003417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0" r="1124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496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D2A5C6-FD9E-94DB-BE96-CEFDB674EEE5}"/>
              </a:ext>
            </a:extLst>
          </p:cNvPr>
          <p:cNvSpPr txBox="1"/>
          <p:nvPr/>
        </p:nvSpPr>
        <p:spPr>
          <a:xfrm>
            <a:off x="5461095" y="2941877"/>
            <a:ext cx="7503927" cy="26127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COLLABORATION</a:t>
            </a:r>
          </a:p>
        </p:txBody>
      </p:sp>
      <p:pic>
        <p:nvPicPr>
          <p:cNvPr id="9" name="Graphic 8" descr="Users">
            <a:extLst>
              <a:ext uri="{FF2B5EF4-FFF2-40B4-BE49-F238E27FC236}">
                <a16:creationId xmlns:a16="http://schemas.microsoft.com/office/drawing/2014/main" id="{065E6D95-7D5D-EF51-FE89-EF8542618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13133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80B4-FB6F-3362-CAF9-B37868A2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immortal words of the great Mike Brady: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8EE46-749B-12D6-F1E0-5E6253F13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757002"/>
            <a:ext cx="5183188" cy="823912"/>
          </a:xfrm>
        </p:spPr>
        <p:txBody>
          <a:bodyPr/>
          <a:lstStyle/>
          <a:p>
            <a:r>
              <a:rPr lang="en-US" dirty="0"/>
              <a:t>We can get more done together.</a:t>
            </a:r>
          </a:p>
        </p:txBody>
      </p:sp>
      <p:pic>
        <p:nvPicPr>
          <p:cNvPr id="10" name="Content Placeholder 9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9A544920-7D7E-CD40-A962-FDF96F2CA3C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44" y="1681163"/>
            <a:ext cx="5183188" cy="350776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6D8E68-01D6-F815-D19D-2FEC2012F543}"/>
              </a:ext>
            </a:extLst>
          </p:cNvPr>
          <p:cNvSpPr txBox="1"/>
          <p:nvPr/>
        </p:nvSpPr>
        <p:spPr>
          <a:xfrm>
            <a:off x="8763794" y="5368429"/>
            <a:ext cx="22580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https://www.flickr.com/photos/64015205@N00/8134323441</a:t>
            </a:r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6847E37-17F8-4328-9DC0-9AAE96E48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23305" y="1774576"/>
            <a:ext cx="4609804" cy="46098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26BB4-792F-4461-8C54-CEBC3C448C73}"/>
              </a:ext>
            </a:extLst>
          </p:cNvPr>
          <p:cNvSpPr txBox="1"/>
          <p:nvPr/>
        </p:nvSpPr>
        <p:spPr>
          <a:xfrm>
            <a:off x="3048000" y="6477000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flickr.com/photos/courtbean/14914552013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349329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41">
            <a:extLst>
              <a:ext uri="{FF2B5EF4-FFF2-40B4-BE49-F238E27FC236}">
                <a16:creationId xmlns:a16="http://schemas.microsoft.com/office/drawing/2014/main" id="{043017B7-DB56-477D-A4AE-8EC1B3C99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2356FEB-C48D-F0A7-C52B-0DE0B0605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/>
              <a:t>A new model proposal for collaboration.</a:t>
            </a:r>
          </a:p>
        </p:txBody>
      </p:sp>
      <p:grpSp>
        <p:nvGrpSpPr>
          <p:cNvPr id="66" name="Group 4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67" name="Straight Connector 4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837B5D-8C7D-4341-45D9-2BDF9674E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383" y="5227455"/>
            <a:ext cx="3876085" cy="8574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Oscar Berg, Creative Commons 2.0.  </a:t>
            </a:r>
          </a:p>
        </p:txBody>
      </p:sp>
      <p:sp>
        <p:nvSpPr>
          <p:cNvPr id="68" name="Rectangle 4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 descr="Diagram&#10;&#10;Description automatically generated">
            <a:extLst>
              <a:ext uri="{FF2B5EF4-FFF2-40B4-BE49-F238E27FC236}">
                <a16:creationId xmlns:a16="http://schemas.microsoft.com/office/drawing/2014/main" id="{71EFA191-0B79-3E11-BFD3-262CCDF1D4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2" r="12717" b="-1"/>
          <a:stretch/>
        </p:blipFill>
        <p:spPr>
          <a:xfrm>
            <a:off x="942597" y="612553"/>
            <a:ext cx="5608830" cy="56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17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9B5587-D5BD-4D62-B5BF-8708CA4E3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17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in a purple sweater&#10;&#10;Description automatically generated with low confidence">
            <a:extLst>
              <a:ext uri="{FF2B5EF4-FFF2-40B4-BE49-F238E27FC236}">
                <a16:creationId xmlns:a16="http://schemas.microsoft.com/office/drawing/2014/main" id="{5462493A-DEE5-41F9-A7F3-3D069251CE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3" r="12563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ED480-294C-47AB-A545-7FBDE4DF1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400"/>
              <a:t>Law Day – A National Program sponsored by the American Bar Association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C89A9-AB6C-4AA7-95C5-143EFEEA2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1700" dirty="0"/>
              <a:t>Each year, our state courts take a pause to come meet with students and teachers to discuss issues of law and government.</a:t>
            </a:r>
          </a:p>
          <a:p>
            <a:r>
              <a:rPr lang="en-US" sz="1700" dirty="0"/>
              <a:t>This year’s theme focuses on the United States pressing issues in our time – Civility, Civics, and Collaboration.</a:t>
            </a:r>
          </a:p>
          <a:p>
            <a:r>
              <a:rPr lang="en-US" sz="1700" dirty="0"/>
              <a:t>Here is a welcome message from ABA President Deborah </a:t>
            </a:r>
            <a:r>
              <a:rPr lang="en-US" sz="1700" dirty="0" err="1"/>
              <a:t>Enix</a:t>
            </a:r>
            <a:r>
              <a:rPr lang="en-US" sz="1700" dirty="0"/>
              <a:t>-Ross on today’s Law Day.</a:t>
            </a:r>
          </a:p>
          <a:p>
            <a:pPr marL="0" indent="0">
              <a:buNone/>
            </a:pPr>
            <a:endParaRPr lang="en-US" sz="1800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sz="1800" dirty="0">
                <a:hlinkClick r:id="" action="ppaction://noaction"/>
              </a:rPr>
              <a:t>https://www.americanbar.org/groups/public_education/</a:t>
            </a:r>
            <a:r>
              <a:rPr lang="en-US" sz="1800" dirty="0">
                <a:hlinkClick r:id="rId3"/>
              </a:rPr>
              <a:t>law-day</a:t>
            </a:r>
            <a:r>
              <a:rPr lang="en-US" sz="1800" dirty="0">
                <a:hlinkClick r:id="" action="ppaction://noaction"/>
              </a:rPr>
              <a:t>/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59304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68380-DCA6-4289-B911-0A42B3D84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48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, surface chart&#10;&#10;Description automatically generated">
            <a:extLst>
              <a:ext uri="{FF2B5EF4-FFF2-40B4-BE49-F238E27FC236}">
                <a16:creationId xmlns:a16="http://schemas.microsoft.com/office/drawing/2014/main" id="{F02A7B44-58B1-092E-4079-8678B9E93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0688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719482-D821-80EB-F0D4-4E11CDA6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CI – VIL – I - 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C2E90-372A-C183-7140-DE5D9F45B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Means what?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13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8A4A51-9870-4E4D-B0FF-AB18CA623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119" y="457200"/>
            <a:ext cx="8283762" cy="594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ABE615-3F35-7ED1-CC3D-670A1325C06E}"/>
              </a:ext>
            </a:extLst>
          </p:cNvPr>
          <p:cNvSpPr txBox="1"/>
          <p:nvPr/>
        </p:nvSpPr>
        <p:spPr>
          <a:xfrm>
            <a:off x="6070195" y="6870700"/>
            <a:ext cx="6121805" cy="40703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solidFill>
                  <a:srgbClr val="FFFFFF"/>
                </a:solidFill>
                <a:effectLst/>
              </a:rPr>
              <a:t>"</a:t>
            </a:r>
            <a:r>
              <a:rPr lang="en-US" sz="2000" u="sng">
                <a:solidFill>
                  <a:srgbClr val="FFFF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bad-cyberbully</a:t>
            </a:r>
            <a:r>
              <a:rPr lang="en-US" sz="2000">
                <a:solidFill>
                  <a:srgbClr val="FFFFFF"/>
                </a:solidFill>
                <a:effectLst/>
              </a:rPr>
              <a:t>" by </a:t>
            </a:r>
            <a:r>
              <a:rPr lang="en-US" sz="2000" u="sng">
                <a:solidFill>
                  <a:srgbClr val="FFFFFF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J_O_I_D</a:t>
            </a:r>
            <a:r>
              <a:rPr lang="en-US" sz="2000">
                <a:solidFill>
                  <a:srgbClr val="FFFFFF"/>
                </a:solidFill>
                <a:effectLst/>
              </a:rPr>
              <a:t> is licensed under </a:t>
            </a:r>
            <a:r>
              <a:rPr lang="en-US" sz="2000" u="sng">
                <a:solidFill>
                  <a:srgbClr val="FFFFFF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2.0</a:t>
            </a:r>
            <a:r>
              <a:rPr lang="en-US" sz="2000">
                <a:solidFill>
                  <a:srgbClr val="FFFFFF"/>
                </a:solidFill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4805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9A4982-AC53-4AAB-8FC9-4EA59A981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608" y="643468"/>
            <a:ext cx="6628027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EB8915-B93A-A1D1-3D91-D9767E81AD34}"/>
              </a:ext>
            </a:extLst>
          </p:cNvPr>
          <p:cNvSpPr txBox="1"/>
          <p:nvPr/>
        </p:nvSpPr>
        <p:spPr>
          <a:xfrm>
            <a:off x="7324531" y="6214532"/>
            <a:ext cx="4344955" cy="73635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FFFFFF"/>
                </a:solidFill>
                <a:effectLst/>
              </a:rPr>
              <a:t>"</a:t>
            </a:r>
            <a:r>
              <a:rPr lang="en-US" sz="2000" u="sng" dirty="0">
                <a:solidFill>
                  <a:srgbClr val="FFFFFF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stop cyberbullying</a:t>
            </a:r>
            <a:r>
              <a:rPr lang="en-US" sz="2000" dirty="0">
                <a:solidFill>
                  <a:srgbClr val="FFFFFF"/>
                </a:solidFill>
                <a:effectLst/>
              </a:rPr>
              <a:t>" by </a:t>
            </a:r>
            <a:r>
              <a:rPr lang="en-US" sz="2000" u="sng" dirty="0" err="1">
                <a:solidFill>
                  <a:srgbClr val="FFFFFF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FunnyBiz</a:t>
            </a:r>
            <a:r>
              <a:rPr lang="en-US" sz="2000" dirty="0">
                <a:solidFill>
                  <a:srgbClr val="FFFFFF"/>
                </a:solidFill>
                <a:effectLst/>
              </a:rPr>
              <a:t> is licensed under </a:t>
            </a:r>
            <a:r>
              <a:rPr lang="en-US" sz="2000" u="sng" dirty="0">
                <a:solidFill>
                  <a:srgbClr val="FFFFFF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2.0</a:t>
            </a:r>
            <a:r>
              <a:rPr lang="en-US" sz="2000" dirty="0">
                <a:solidFill>
                  <a:srgbClr val="FFFFFF"/>
                </a:solidFill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9678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0507954-CD07-0E68-A764-8E88A45C610B}"/>
              </a:ext>
            </a:extLst>
          </p:cNvPr>
          <p:cNvSpPr txBox="1"/>
          <p:nvPr/>
        </p:nvSpPr>
        <p:spPr>
          <a:xfrm>
            <a:off x="3215729" y="1764407"/>
            <a:ext cx="5760846" cy="23103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CIVICS</a:t>
            </a:r>
          </a:p>
        </p:txBody>
      </p:sp>
    </p:spTree>
    <p:extLst>
      <p:ext uri="{BB962C8B-B14F-4D97-AF65-F5344CB8AC3E}">
        <p14:creationId xmlns:p14="http://schemas.microsoft.com/office/powerpoint/2010/main" val="2354428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AAAF10-1F65-4830-B3B0-480AADFA8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116529"/>
            <a:ext cx="10592174" cy="1000655"/>
          </a:xfrm>
        </p:spPr>
        <p:txBody>
          <a:bodyPr anchor="t">
            <a:normAutofit/>
          </a:bodyPr>
          <a:lstStyle/>
          <a:p>
            <a:pPr algn="l"/>
            <a:r>
              <a:rPr lang="en-US" sz="2500" dirty="0">
                <a:solidFill>
                  <a:schemeClr val="tx2"/>
                </a:solidFill>
              </a:rPr>
              <a:t>In the past, our country has come together on public issues in times of strife. But what about today when there is great division within the public on an issue?</a:t>
            </a:r>
          </a:p>
        </p:txBody>
      </p:sp>
      <p:pic>
        <p:nvPicPr>
          <p:cNvPr id="5" name="Picture 4" descr="A picture containing text, striped, furniture, seat&#10;&#10;Description automatically generated">
            <a:extLst>
              <a:ext uri="{FF2B5EF4-FFF2-40B4-BE49-F238E27FC236}">
                <a16:creationId xmlns:a16="http://schemas.microsoft.com/office/drawing/2014/main" id="{C48515A7-5212-450B-B573-4CD393F377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8" b="14383"/>
          <a:stretch/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0A8BE-528A-4B1F-AEA9-24E9E30E0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745" y="3776657"/>
            <a:ext cx="9416898" cy="484374"/>
          </a:xfrm>
        </p:spPr>
        <p:txBody>
          <a:bodyPr anchor="b">
            <a:norm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  <a:hlinkClick r:id="rId3"/>
              </a:rPr>
              <a:t>"american flag before and after"</a:t>
            </a:r>
            <a:r>
              <a:rPr lang="en-US" sz="2000">
                <a:solidFill>
                  <a:schemeClr val="tx2"/>
                </a:solidFill>
              </a:rPr>
              <a:t> by </a:t>
            </a:r>
            <a:r>
              <a:rPr lang="en-US" sz="2000">
                <a:solidFill>
                  <a:schemeClr val="tx2"/>
                </a:solidFill>
                <a:hlinkClick r:id="rId4"/>
              </a:rPr>
              <a:t>royal19</a:t>
            </a:r>
            <a:r>
              <a:rPr lang="en-US" sz="2000">
                <a:solidFill>
                  <a:schemeClr val="tx2"/>
                </a:solidFill>
              </a:rPr>
              <a:t> is licensed under </a:t>
            </a:r>
            <a:r>
              <a:rPr lang="en-US" sz="2000">
                <a:solidFill>
                  <a:schemeClr val="tx2"/>
                </a:solidFill>
                <a:hlinkClick r:id="rId5"/>
              </a:rPr>
              <a:t>CC BY-NC-ND 2.0 </a:t>
            </a:r>
            <a:endParaRPr lang="en-US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18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4" descr="A picture containing sky, outdoor, road, building&#10;&#10;Description automatically generated">
            <a:extLst>
              <a:ext uri="{FF2B5EF4-FFF2-40B4-BE49-F238E27FC236}">
                <a16:creationId xmlns:a16="http://schemas.microsoft.com/office/drawing/2014/main" id="{56366364-E01B-4400-A285-5C083C94D0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6" t="6484" r="2751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13BA4-A869-43FE-AB92-A8ECF5AF6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800" dirty="0"/>
              <a:t>United States Supreme Court – Is it Respected? </a:t>
            </a:r>
            <a:br>
              <a:rPr lang="en-US" sz="4800" dirty="0"/>
            </a:br>
            <a:r>
              <a:rPr lang="en-US" sz="4800" dirty="0"/>
              <a:t>Discuss.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FF1A9-5D12-4A23-BD30-657EED290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1100"/>
              <a:t>By &lt;a href="//commons.wikimedia.org/wiki/User:Jovianeye" title="User:Jovianeye"&gt;Joe Ravi&lt;/a&gt;, &lt;a href="https://creativecommons.org/licenses/by-sa/3.0" title="Creative Commons Attribution-Share Alike 3.0"&gt;CC BY-SA 3.0&lt;/a&gt;, &lt;a href="https://commons.wikimedia.org/w/index.php?curid=16959908"&gt;Link&lt;/a&gt;</a:t>
            </a:r>
          </a:p>
          <a:p>
            <a:pPr algn="l"/>
            <a:endParaRPr lang="en-US" sz="11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091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440</Words>
  <Application>Microsoft Office PowerPoint</Application>
  <PresentationFormat>Widescreen</PresentationFormat>
  <Paragraphs>34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The American Bar Association Welcomes You to Law Day 2023</vt:lpstr>
      <vt:lpstr>Law Day – A National Program sponsored by the American Bar Association </vt:lpstr>
      <vt:lpstr>PowerPoint Presentation</vt:lpstr>
      <vt:lpstr>CI – VIL – I - TY</vt:lpstr>
      <vt:lpstr>PowerPoint Presentation</vt:lpstr>
      <vt:lpstr>PowerPoint Presentation</vt:lpstr>
      <vt:lpstr>PowerPoint Presentation</vt:lpstr>
      <vt:lpstr>In the past, our country has come together on public issues in times of strife. But what about today when there is great division within the public on an issue?</vt:lpstr>
      <vt:lpstr>United States Supreme Court – Is it Respected?  Discuss. </vt:lpstr>
      <vt:lpstr>Fair and Impartial Judiciary </vt:lpstr>
      <vt:lpstr>PowerPoint Presentation</vt:lpstr>
      <vt:lpstr>PowerPoint Presentation</vt:lpstr>
      <vt:lpstr>Are mandates to wear a mask and get a vaccine Constitutional?   Does this follow the Rule of Law?  Is it fair?</vt:lpstr>
      <vt:lpstr>PowerPoint Presentation</vt:lpstr>
      <vt:lpstr>Remember the immortal words of the great Mike Brady:</vt:lpstr>
      <vt:lpstr>A new model proposal for collaboration.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Bar Association Welcomes You to Law Day 2023</dc:title>
  <dc:creator>Rocha, Tamera</dc:creator>
  <cp:lastModifiedBy>William Connell</cp:lastModifiedBy>
  <cp:revision>9</cp:revision>
  <dcterms:created xsi:type="dcterms:W3CDTF">2023-03-31T16:47:23Z</dcterms:created>
  <dcterms:modified xsi:type="dcterms:W3CDTF">2023-04-04T01:04:45Z</dcterms:modified>
</cp:coreProperties>
</file>